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56" r:id="rId3"/>
    <p:sldId id="265" r:id="rId4"/>
    <p:sldId id="268" r:id="rId5"/>
    <p:sldId id="266" r:id="rId6"/>
    <p:sldId id="270" r:id="rId7"/>
    <p:sldId id="269" r:id="rId8"/>
    <p:sldId id="259" r:id="rId9"/>
    <p:sldId id="262" r:id="rId10"/>
    <p:sldId id="261" r:id="rId11"/>
    <p:sldId id="263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7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7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7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7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7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23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2138722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6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6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6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4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3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4"/>
            <a:ext cx="3303353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1"/>
            <a:ext cx="3303353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4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79"/>
            <a:ext cx="330505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6" y="2367094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2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6" y="609602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9CD4-AA71-4BBE-90B6-96A1D332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B41A9-3B4E-4587-B391-748AA5025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8FD9-4E90-4A90-A106-477B716D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3877-97D6-46CC-B8AC-8015246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DA494-D753-41B8-9C55-2C915A70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4"/>
            <a:ext cx="10351753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8"/>
            <a:ext cx="10351753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10602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199" y="2367093"/>
            <a:ext cx="5105401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2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30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3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4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3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9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1"/>
            <a:ext cx="6200164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6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3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6" y="2367094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599483-7D5E-45A9-BF51-58EA0D5F400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6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6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ECB5A2-0A36-4E8A-B00B-D3409B29D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11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thetraveldoctor.com.au/why-is-covid-19-such-a-big-dea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disinfecting-building-facility.html" TargetMode="External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ovid19.ncdhhs.gov/media/164/open" TargetMode="External"/><Relationship Id="rId5" Type="http://schemas.openxmlformats.org/officeDocument/2006/relationships/hyperlink" Target="https://covid19.ncdhhs.gov/media/220/download?attachment" TargetMode="External"/><Relationship Id="rId4" Type="http://schemas.openxmlformats.org/officeDocument/2006/relationships/hyperlink" Target="https://www.cdc.gov/coronavirus/2019-ncov/community/schools-childcare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imple.wikipedia.org/wiki/COVID-19_testing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.uct.ac.za/article/-2020-08-18-mask-education-project-burgeons-into-creative-remote-teaching-collabor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20/07/21/2311186/new-covid-19-vaccine-induces-immune-respons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FFF7873-0DD0-4FEA-8FE9-8DD8AEA43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284447-B84C-4C3B-98EA-03E44DB755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2D0ED4-81FD-4222-9B76-55FE0076C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5534" r="30863" b="-1"/>
          <a:stretch/>
        </p:blipFill>
        <p:spPr>
          <a:xfrm>
            <a:off x="1131219" y="156893"/>
            <a:ext cx="5245764" cy="4763096"/>
          </a:xfrm>
          <a:prstGeom prst="rect">
            <a:avLst/>
          </a:prstGeo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40E084-3765-4F4D-AD43-DDB439969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D2CF979-0F0E-4E68-A483-DBF0A635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21A29-BF84-4C79-83A2-6E7F02FC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311709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Symptoms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015E73-AD07-40BE-A0FA-EFA0FBF25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7" y="1491450"/>
            <a:ext cx="3575381" cy="47406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/>
              <a:t>Fever greater than 100.4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Cough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Shortness of breath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Fatigue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Muscle aches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Headache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Loss of taste/smell (can last for weeks or months)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Sore throat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Congestion/runny nose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Nausea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Vomiting</a:t>
            </a:r>
          </a:p>
          <a:p>
            <a:pPr>
              <a:lnSpc>
                <a:spcPct val="110000"/>
              </a:lnSpc>
            </a:pPr>
            <a:r>
              <a:rPr lang="en-US" sz="3300" dirty="0"/>
              <a:t>Diarrhea</a:t>
            </a: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FA4BA6-D364-434D-95F2-314AA3F3C37A}"/>
              </a:ext>
            </a:extLst>
          </p:cNvPr>
          <p:cNvSpPr txBox="1">
            <a:spLocks/>
          </p:cNvSpPr>
          <p:nvPr/>
        </p:nvSpPr>
        <p:spPr>
          <a:xfrm>
            <a:off x="2749295" y="6066101"/>
            <a:ext cx="4640968" cy="864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** Delta Variant is more than two times as contagious as previous variants.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BBFF2-C69B-4915-8A71-F877C2A4BF68}"/>
              </a:ext>
            </a:extLst>
          </p:cNvPr>
          <p:cNvSpPr txBox="1"/>
          <p:nvPr/>
        </p:nvSpPr>
        <p:spPr>
          <a:xfrm>
            <a:off x="5289184" y="6657945"/>
            <a:ext cx="22637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thetraveldoctor.com.au/why-is-covid-19-such-a-big-deal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CE24-235C-4B35-A214-F95EC7C4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BC06-96E7-408B-83EA-94206E05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6" y="2367094"/>
            <a:ext cx="10364452" cy="2657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Fax or email positive lab results with patient’s name, date of birth, race, ethnicity, address, and phone number to Melinda (hoke county health department communicable disease RN) at 910-875-5731</a:t>
            </a:r>
            <a:r>
              <a:rPr lang="en-US"/>
              <a:t>, </a:t>
            </a:r>
            <a:r>
              <a:rPr lang="en-US" smtClean="0"/>
              <a:t>covidreporting@hokehealth.org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Call Hoke County Health Department to report an outbreak or cluster.  </a:t>
            </a:r>
          </a:p>
        </p:txBody>
      </p:sp>
    </p:spTree>
    <p:extLst>
      <p:ext uri="{BB962C8B-B14F-4D97-AF65-F5344CB8AC3E}">
        <p14:creationId xmlns:p14="http://schemas.microsoft.com/office/powerpoint/2010/main" val="170596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E276-8EEB-409E-8348-6E7CFB8A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3508"/>
            <a:ext cx="10364452" cy="159617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23D8-B0D8-47C9-AEDF-E304EA15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6" y="1674635"/>
            <a:ext cx="10364452" cy="4177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*All information regarding COVID in this presentation came from </a:t>
            </a:r>
            <a:r>
              <a:rPr lang="en-US" dirty="0">
                <a:hlinkClick r:id="rId2"/>
              </a:rPr>
              <a:t>www.cdc.gov</a:t>
            </a:r>
            <a:r>
              <a:rPr lang="en-US" dirty="0"/>
              <a:t>*</a:t>
            </a:r>
          </a:p>
          <a:p>
            <a:r>
              <a:rPr lang="en-US" dirty="0"/>
              <a:t>Cleaning and disinfecting:  </a:t>
            </a:r>
            <a:r>
              <a:rPr lang="en-US" dirty="0">
                <a:hlinkClick r:id="rId3"/>
              </a:rPr>
              <a:t>https://www.cdc.gov/coronavirus/2019-ncov/community/disinfecting-building-facility.html</a:t>
            </a:r>
            <a:endParaRPr lang="en-US" dirty="0"/>
          </a:p>
          <a:p>
            <a:r>
              <a:rPr lang="en-US" dirty="0"/>
              <a:t>School and Child care:  </a:t>
            </a:r>
            <a:r>
              <a:rPr lang="en-US" dirty="0">
                <a:hlinkClick r:id="rId4"/>
              </a:rPr>
              <a:t>https://www.cdc.gov/coronavirus/2019-ncov/community/schools-childcare/index.html</a:t>
            </a:r>
            <a:endParaRPr lang="en-US" dirty="0"/>
          </a:p>
          <a:p>
            <a:r>
              <a:rPr lang="en-US" dirty="0" err="1"/>
              <a:t>ChildCare</a:t>
            </a:r>
            <a:r>
              <a:rPr lang="en-US" dirty="0"/>
              <a:t> Strong NC Public Health Toolkit: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covid19.ncdhhs.gov/media/220/download?attachment</a:t>
            </a:r>
            <a:endParaRPr lang="en-US" dirty="0" smtClean="0"/>
          </a:p>
          <a:p>
            <a:r>
              <a:rPr lang="en-US" dirty="0" err="1" smtClean="0"/>
              <a:t>StrongschoolsNC</a:t>
            </a:r>
            <a:r>
              <a:rPr lang="en-US" dirty="0" smtClean="0"/>
              <a:t> Public </a:t>
            </a:r>
            <a:r>
              <a:rPr lang="en-US" dirty="0"/>
              <a:t>Health Toolkit: 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covid19.ncdhhs.gov/media/164/open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4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9D7307-36F7-47F8-9931-AB5BAC7C4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A1F095-40D4-4696-9718-1BDE047BF0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1F83339-F5DE-41D0-9A16-69E711AFF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33367-B915-46D8-861E-0BD91949A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21143" r="24251" b="1"/>
          <a:stretch/>
        </p:blipFill>
        <p:spPr>
          <a:xfrm>
            <a:off x="8121445" y="10"/>
            <a:ext cx="4070555" cy="62464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B4E11D-B0E0-4BFD-8D6A-E79C7F7953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271D8C-CD33-48E3-A272-93F91E7AE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225" y="179737"/>
            <a:ext cx="7299458" cy="1426156"/>
          </a:xfrm>
        </p:spPr>
        <p:txBody>
          <a:bodyPr vert="horz" lIns="91440" tIns="45720" rIns="91440" bIns="45720" rtlCol="0">
            <a:noAutofit/>
          </a:bodyPr>
          <a:lstStyle/>
          <a:p>
            <a:pPr marL="342905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Vaccinated:  3-5 days after exposure, even if you’re not showing symptoms</a:t>
            </a:r>
          </a:p>
          <a:p>
            <a:pPr marL="342905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Unvaccinated:  5-7 days after exposure</a:t>
            </a:r>
          </a:p>
          <a:p>
            <a:pPr marL="342905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PCR Testing: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LHI tent behind the health department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Tuesday – </a:t>
            </a:r>
            <a:r>
              <a:rPr lang="en-US" sz="1500" dirty="0" err="1"/>
              <a:t>friday</a:t>
            </a:r>
            <a:r>
              <a:rPr lang="en-US" sz="1500" dirty="0"/>
              <a:t>:  8am – 3pm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Saturday:  10AM – 2PM 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Closed on Mondays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No appointment needed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Takes 24-48 hours for results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Test is more sensitive and accurate</a:t>
            </a:r>
          </a:p>
          <a:p>
            <a:pPr marL="342905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Rapid Antigen Testing:  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health department for county employees only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Goshen Medical Center in Raeford for everyone else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Pull around to the back of the health department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Takes less than 15 minutes for results</a:t>
            </a:r>
          </a:p>
          <a:p>
            <a:pPr marL="800110" lvl="1" indent="-228603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 need to know right now</a:t>
            </a:r>
          </a:p>
        </p:txBody>
      </p:sp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FEB8E36E-2282-452A-A9D7-E38288D1C8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3CFC21AC-BF14-473E-B329-FBE6EA59D425}"/>
              </a:ext>
            </a:extLst>
          </p:cNvPr>
          <p:cNvSpPr txBox="1">
            <a:spLocks/>
          </p:cNvSpPr>
          <p:nvPr/>
        </p:nvSpPr>
        <p:spPr>
          <a:xfrm>
            <a:off x="178730" y="6375150"/>
            <a:ext cx="11933368" cy="354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** If you have a rapid test completed and results are negative, but you’re having symptoms, we highly recommend to follow up with a PCR test.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2EE8E-1FEA-453C-9ECD-D36926A246BA}"/>
              </a:ext>
            </a:extLst>
          </p:cNvPr>
          <p:cNvSpPr txBox="1"/>
          <p:nvPr/>
        </p:nvSpPr>
        <p:spPr>
          <a:xfrm>
            <a:off x="9942666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simple.wikipedia.org/wiki/COVID-19_testi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A9FB3-BDCB-4AD2-9596-07D68C7AA23F}"/>
              </a:ext>
            </a:extLst>
          </p:cNvPr>
          <p:cNvSpPr txBox="1"/>
          <p:nvPr/>
        </p:nvSpPr>
        <p:spPr>
          <a:xfrm rot="16200000">
            <a:off x="-1209148" y="2519375"/>
            <a:ext cx="325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35868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3BC0-4110-458F-833A-480FF806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stellar" panose="020A0402060406010301" pitchFamily="18" charset="0"/>
              </a:rPr>
              <a:t>Outbreak vs cluster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A6DDEA-B114-4422-9217-4EA6E86CE70C}"/>
              </a:ext>
            </a:extLst>
          </p:cNvPr>
          <p:cNvSpPr txBox="1">
            <a:spLocks/>
          </p:cNvSpPr>
          <p:nvPr/>
        </p:nvSpPr>
        <p:spPr>
          <a:xfrm>
            <a:off x="1757155" y="3100467"/>
            <a:ext cx="3294239" cy="24835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2 or more positive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Congregate living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Jails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Nursing homes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Retirement homes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17B975-85AC-4C85-8270-DC8068B91DC0}"/>
              </a:ext>
            </a:extLst>
          </p:cNvPr>
          <p:cNvSpPr txBox="1">
            <a:spLocks/>
          </p:cNvSpPr>
          <p:nvPr/>
        </p:nvSpPr>
        <p:spPr>
          <a:xfrm>
            <a:off x="7245035" y="3100467"/>
            <a:ext cx="3294239" cy="24835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5 or more positive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Factory/Plants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Educational setting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schools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Daycares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A6AD1AD-B9F8-49F5-A629-611040B2A166}"/>
              </a:ext>
            </a:extLst>
          </p:cNvPr>
          <p:cNvSpPr/>
          <p:nvPr/>
        </p:nvSpPr>
        <p:spPr>
          <a:xfrm rot="1174030">
            <a:off x="3053918" y="1651247"/>
            <a:ext cx="1118587" cy="1449220"/>
          </a:xfrm>
          <a:prstGeom prst="downArrow">
            <a:avLst>
              <a:gd name="adj1" fmla="val 50000"/>
              <a:gd name="adj2" fmla="val 4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FF134D3-C8E4-43AF-A7A5-9B31E0B0DCEA}"/>
              </a:ext>
            </a:extLst>
          </p:cNvPr>
          <p:cNvSpPr/>
          <p:nvPr/>
        </p:nvSpPr>
        <p:spPr>
          <a:xfrm rot="20215001">
            <a:off x="7751685" y="1651247"/>
            <a:ext cx="1118587" cy="1449220"/>
          </a:xfrm>
          <a:prstGeom prst="downArrow">
            <a:avLst>
              <a:gd name="adj1" fmla="val 50000"/>
              <a:gd name="adj2" fmla="val 4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2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CBFE89-C822-4DC0-B1EC-B537960EDA3A}"/>
              </a:ext>
            </a:extLst>
          </p:cNvPr>
          <p:cNvSpPr txBox="1">
            <a:spLocks/>
          </p:cNvSpPr>
          <p:nvPr/>
        </p:nvSpPr>
        <p:spPr>
          <a:xfrm>
            <a:off x="1970219" y="1289422"/>
            <a:ext cx="7883995" cy="159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Having close contact with someone who tested positive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9D9452-7594-4CD0-8C2B-169EA82596EC}"/>
              </a:ext>
            </a:extLst>
          </p:cNvPr>
          <p:cNvSpPr txBox="1">
            <a:spLocks/>
          </p:cNvSpPr>
          <p:nvPr/>
        </p:nvSpPr>
        <p:spPr>
          <a:xfrm>
            <a:off x="913776" y="85856"/>
            <a:ext cx="103644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stellar" panose="020A0402060406010301" pitchFamily="18" charset="0"/>
              </a:rPr>
              <a:t>When to Quarantine?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2E88A8-2798-4F8A-A0B4-2BB4895B8C15}"/>
              </a:ext>
            </a:extLst>
          </p:cNvPr>
          <p:cNvSpPr txBox="1">
            <a:spLocks/>
          </p:cNvSpPr>
          <p:nvPr/>
        </p:nvSpPr>
        <p:spPr>
          <a:xfrm>
            <a:off x="913776" y="2292599"/>
            <a:ext cx="2548515" cy="1596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Close contact = being less than 6 feet from someone for 15 minutes or more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D28460-6225-4CD0-A429-4118104CF95C}"/>
              </a:ext>
            </a:extLst>
          </p:cNvPr>
          <p:cNvSpPr txBox="1">
            <a:spLocks/>
          </p:cNvSpPr>
          <p:nvPr/>
        </p:nvSpPr>
        <p:spPr>
          <a:xfrm>
            <a:off x="4637958" y="2396691"/>
            <a:ext cx="2548515" cy="138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Vaccinated = only if having symptoms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89857E-055B-4F60-9985-3AEDAB4541C3}"/>
              </a:ext>
            </a:extLst>
          </p:cNvPr>
          <p:cNvSpPr txBox="1">
            <a:spLocks/>
          </p:cNvSpPr>
          <p:nvPr/>
        </p:nvSpPr>
        <p:spPr>
          <a:xfrm>
            <a:off x="7830105" y="2292599"/>
            <a:ext cx="2548515" cy="949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unvaccinated = 14 days at home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BDC667-14A0-4026-B39D-A3280E5F2D5A}"/>
              </a:ext>
            </a:extLst>
          </p:cNvPr>
          <p:cNvSpPr txBox="1">
            <a:spLocks/>
          </p:cNvSpPr>
          <p:nvPr/>
        </p:nvSpPr>
        <p:spPr>
          <a:xfrm>
            <a:off x="1416287" y="4624370"/>
            <a:ext cx="8991856" cy="1596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Quarantine can end early!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Day 10 – without testing </a:t>
            </a:r>
            <a:r>
              <a:rPr lang="en-US" sz="2400" b="1" dirty="0"/>
              <a:t>AND</a:t>
            </a:r>
            <a:r>
              <a:rPr lang="en-US" dirty="0"/>
              <a:t> have no symptoms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Day 7 – with a negative test </a:t>
            </a:r>
            <a:r>
              <a:rPr lang="en-US" sz="2400" b="1" dirty="0"/>
              <a:t>AND</a:t>
            </a:r>
            <a:r>
              <a:rPr lang="en-US" dirty="0"/>
              <a:t> have no symptoms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Continue to monitor symptoms through day 14 and wear a mask in public and indoors</a:t>
            </a:r>
          </a:p>
        </p:txBody>
      </p:sp>
    </p:spTree>
    <p:extLst>
      <p:ext uri="{BB962C8B-B14F-4D97-AF65-F5344CB8AC3E}">
        <p14:creationId xmlns:p14="http://schemas.microsoft.com/office/powerpoint/2010/main" val="9216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CBFE89-C822-4DC0-B1EC-B537960EDA3A}"/>
              </a:ext>
            </a:extLst>
          </p:cNvPr>
          <p:cNvSpPr txBox="1">
            <a:spLocks/>
          </p:cNvSpPr>
          <p:nvPr/>
        </p:nvSpPr>
        <p:spPr>
          <a:xfrm>
            <a:off x="2175031" y="1382052"/>
            <a:ext cx="8282866" cy="2228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Quarantine if you are a close contact of someone testing positive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Quarantine begins on last day of exposure to the family member that tested positive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Try to separate and stay separated in the household for the time period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separation cannot happen, everyone will be quarantined together per CDC guidelines for vaccinated/unvaccinated members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School age siblings will quarantine at the same time Per CDC guidelines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9D9452-7594-4CD0-8C2B-169EA82596EC}"/>
              </a:ext>
            </a:extLst>
          </p:cNvPr>
          <p:cNvSpPr txBox="1">
            <a:spLocks/>
          </p:cNvSpPr>
          <p:nvPr/>
        </p:nvSpPr>
        <p:spPr>
          <a:xfrm>
            <a:off x="913774" y="105643"/>
            <a:ext cx="103644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stellar" panose="020A0402060406010301" pitchFamily="18" charset="0"/>
              </a:rPr>
              <a:t>Quarantine (household)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F8134-C1CA-44D4-867F-3ED5B2B1EB2D}"/>
              </a:ext>
            </a:extLst>
          </p:cNvPr>
          <p:cNvSpPr txBox="1"/>
          <p:nvPr/>
        </p:nvSpPr>
        <p:spPr>
          <a:xfrm>
            <a:off x="1216243" y="4030462"/>
            <a:ext cx="1917576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Husband </a:t>
            </a:r>
          </a:p>
          <a:p>
            <a:r>
              <a:rPr lang="en-US" dirty="0"/>
              <a:t>Tested positive on 9/1/21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755B13-D9DC-4F70-BE97-52E4DCD09D1F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133819" y="4484780"/>
            <a:ext cx="887766" cy="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106F9B-004B-405C-A0AA-A1CD2E044811}"/>
              </a:ext>
            </a:extLst>
          </p:cNvPr>
          <p:cNvSpPr txBox="1"/>
          <p:nvPr/>
        </p:nvSpPr>
        <p:spPr>
          <a:xfrm>
            <a:off x="4012700" y="4030462"/>
            <a:ext cx="2672179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Husband </a:t>
            </a:r>
          </a:p>
          <a:p>
            <a:r>
              <a:rPr lang="en-US" dirty="0"/>
              <a:t>Unvaccinated, isolates for 14 days, ending on 9/15/21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62254C-FF6B-4013-9B43-822824B74B16}"/>
              </a:ext>
            </a:extLst>
          </p:cNvPr>
          <p:cNvCxnSpPr/>
          <p:nvPr/>
        </p:nvCxnSpPr>
        <p:spPr>
          <a:xfrm>
            <a:off x="6664171" y="4501031"/>
            <a:ext cx="1242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F66270-BFBB-49C8-9A27-1A601176FD55}"/>
              </a:ext>
            </a:extLst>
          </p:cNvPr>
          <p:cNvSpPr txBox="1"/>
          <p:nvPr/>
        </p:nvSpPr>
        <p:spPr>
          <a:xfrm>
            <a:off x="7907043" y="4023115"/>
            <a:ext cx="2672179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Wife </a:t>
            </a:r>
          </a:p>
          <a:p>
            <a:r>
              <a:rPr lang="en-US" dirty="0"/>
              <a:t>Last day of exposure: 9/2/21, quarantine started</a:t>
            </a:r>
          </a:p>
          <a:p>
            <a:r>
              <a:rPr lang="en-US" dirty="0"/>
              <a:t>Unvaccinated, quarantine ends 9/16/21</a:t>
            </a:r>
          </a:p>
        </p:txBody>
      </p:sp>
    </p:spTree>
    <p:extLst>
      <p:ext uri="{BB962C8B-B14F-4D97-AF65-F5344CB8AC3E}">
        <p14:creationId xmlns:p14="http://schemas.microsoft.com/office/powerpoint/2010/main" val="67409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CBFE89-C822-4DC0-B1EC-B537960EDA3A}"/>
              </a:ext>
            </a:extLst>
          </p:cNvPr>
          <p:cNvSpPr txBox="1">
            <a:spLocks/>
          </p:cNvSpPr>
          <p:nvPr/>
        </p:nvSpPr>
        <p:spPr>
          <a:xfrm>
            <a:off x="913774" y="1382051"/>
            <a:ext cx="10225281" cy="522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Child care quarantine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Who:  non-school age children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Time:  14 days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Why:  due to the younger children not adhering to non-pharmaceutical prevention (i.e. wearing a mask) as well as older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School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Who:  K-12 grades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Time:  10 days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Why:  due to children sitting 3 feet apart inside the classroom and symptoms will begin to show between 3-5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Closing of classrooms is the school or facility director’s decision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Thorough cleaning/disinfecting is highly recommended daily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9D9452-7594-4CD0-8C2B-169EA82596EC}"/>
              </a:ext>
            </a:extLst>
          </p:cNvPr>
          <p:cNvSpPr txBox="1">
            <a:spLocks/>
          </p:cNvSpPr>
          <p:nvPr/>
        </p:nvSpPr>
        <p:spPr>
          <a:xfrm>
            <a:off x="913774" y="105643"/>
            <a:ext cx="103644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stellar" panose="020A0402060406010301" pitchFamily="18" charset="0"/>
              </a:rPr>
              <a:t>Child care, school, after school care </a:t>
            </a:r>
            <a:endParaRPr lang="en-US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4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CBFE89-C822-4DC0-B1EC-B537960EDA3A}"/>
              </a:ext>
            </a:extLst>
          </p:cNvPr>
          <p:cNvSpPr txBox="1">
            <a:spLocks/>
          </p:cNvSpPr>
          <p:nvPr/>
        </p:nvSpPr>
        <p:spPr>
          <a:xfrm>
            <a:off x="4097342" y="1172131"/>
            <a:ext cx="3809143" cy="159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9D9452-7594-4CD0-8C2B-169EA82596EC}"/>
              </a:ext>
            </a:extLst>
          </p:cNvPr>
          <p:cNvSpPr txBox="1">
            <a:spLocks/>
          </p:cNvSpPr>
          <p:nvPr/>
        </p:nvSpPr>
        <p:spPr>
          <a:xfrm>
            <a:off x="913776" y="-100572"/>
            <a:ext cx="103644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stellar" panose="020A0402060406010301" pitchFamily="18" charset="0"/>
              </a:rPr>
              <a:t>When to isolate/going back to activities?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257628-41B3-4B5A-B9A4-03E61ABCE514}"/>
              </a:ext>
            </a:extLst>
          </p:cNvPr>
          <p:cNvSpPr txBox="1">
            <a:spLocks/>
          </p:cNvSpPr>
          <p:nvPr/>
        </p:nvSpPr>
        <p:spPr>
          <a:xfrm>
            <a:off x="511074" y="1291417"/>
            <a:ext cx="10981677" cy="525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Isolate:  When you test positive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Stay separated from those you live with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Isolate for 14 days 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10 days since first symptom appeared</a:t>
            </a:r>
          </a:p>
          <a:p>
            <a:pPr marL="0" indent="0">
              <a:buNone/>
            </a:pPr>
            <a:r>
              <a:rPr lang="en-US" sz="2400" b="1" dirty="0"/>
              <a:t>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Must be fever free without the use of fever reducing medications for 24 hours</a:t>
            </a:r>
          </a:p>
          <a:p>
            <a:pPr marL="0" indent="0">
              <a:buNone/>
            </a:pPr>
            <a:r>
              <a:rPr lang="en-US" sz="2400" b="1" dirty="0"/>
              <a:t>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Symptoms are improving</a:t>
            </a:r>
          </a:p>
        </p:txBody>
      </p:sp>
    </p:spTree>
    <p:extLst>
      <p:ext uri="{BB962C8B-B14F-4D97-AF65-F5344CB8AC3E}">
        <p14:creationId xmlns:p14="http://schemas.microsoft.com/office/powerpoint/2010/main" val="185173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36E2-C696-4C98-9E0B-E6282E06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3512"/>
            <a:ext cx="10364452" cy="883287"/>
          </a:xfrm>
        </p:spPr>
        <p:txBody>
          <a:bodyPr/>
          <a:lstStyle/>
          <a:p>
            <a:r>
              <a:rPr lang="en-US" dirty="0"/>
              <a:t>Preventing the spread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53CD-AA79-474A-BBBF-B2DB2D0E2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582" y="914400"/>
            <a:ext cx="7617665" cy="55840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you’re sick, stay at home, except to get medical care </a:t>
            </a:r>
          </a:p>
          <a:p>
            <a:r>
              <a:rPr lang="en-US" dirty="0"/>
              <a:t>call ahead before visiting the doctor</a:t>
            </a:r>
          </a:p>
          <a:p>
            <a:r>
              <a:rPr lang="en-US" dirty="0"/>
              <a:t>Separate yourself from others</a:t>
            </a:r>
          </a:p>
          <a:p>
            <a:r>
              <a:rPr lang="en-US" dirty="0"/>
              <a:t>Monitor symptoms</a:t>
            </a:r>
          </a:p>
          <a:p>
            <a:r>
              <a:rPr lang="en-US" dirty="0"/>
              <a:t>Get tested</a:t>
            </a:r>
          </a:p>
          <a:p>
            <a:r>
              <a:rPr lang="en-US" dirty="0"/>
              <a:t>Wear your mask over your nose and mouth</a:t>
            </a:r>
          </a:p>
          <a:p>
            <a:r>
              <a:rPr lang="en-US" dirty="0"/>
              <a:t>Cover coughs/sneezes with a tissue and throw tissue away</a:t>
            </a:r>
          </a:p>
          <a:p>
            <a:r>
              <a:rPr lang="en-US" dirty="0"/>
              <a:t>Wash hands often</a:t>
            </a:r>
          </a:p>
          <a:p>
            <a:r>
              <a:rPr lang="en-US" dirty="0"/>
              <a:t>Avoid sharing personal items</a:t>
            </a:r>
          </a:p>
          <a:p>
            <a:r>
              <a:rPr lang="en-US" dirty="0"/>
              <a:t>Clean all surfaces daily</a:t>
            </a:r>
          </a:p>
          <a:p>
            <a:r>
              <a:rPr lang="en-US" dirty="0"/>
              <a:t>Social distance – 6 feet away</a:t>
            </a:r>
          </a:p>
          <a:p>
            <a:r>
              <a:rPr lang="en-US" dirty="0"/>
              <a:t>Avoid crowds</a:t>
            </a:r>
          </a:p>
          <a:p>
            <a:r>
              <a:rPr lang="en-US" dirty="0"/>
              <a:t>vaccinate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EEC8B-058B-4F13-BFA1-6F46813D0F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3450" y="4210744"/>
            <a:ext cx="3476732" cy="23172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959BF-EDC0-49A1-B766-929BB5E262C0}"/>
              </a:ext>
            </a:extLst>
          </p:cNvPr>
          <p:cNvSpPr txBox="1"/>
          <p:nvPr/>
        </p:nvSpPr>
        <p:spPr>
          <a:xfrm>
            <a:off x="8553450" y="6627168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news.uct.ac.za/article/-2020-08-18-mask-education-project-burgeons-into-creative-remote-teaching-collabor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4954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8A7ACA-0C78-4FE9-83F2-03DCC3039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1000" y="0"/>
            <a:ext cx="3810000" cy="2805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B854F-9430-4EB9-BFFC-9391FCF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10145"/>
            <a:ext cx="10364452" cy="775275"/>
          </a:xfrm>
        </p:spPr>
        <p:txBody>
          <a:bodyPr>
            <a:normAutofit/>
          </a:bodyPr>
          <a:lstStyle/>
          <a:p>
            <a:r>
              <a:rPr lang="en-US" dirty="0"/>
              <a:t>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5CDEA-6380-44B7-9BF2-1437BB95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12" y="1390552"/>
            <a:ext cx="4865588" cy="4468712"/>
          </a:xfrm>
        </p:spPr>
        <p:txBody>
          <a:bodyPr>
            <a:normAutofit/>
          </a:bodyPr>
          <a:lstStyle/>
          <a:p>
            <a:r>
              <a:rPr lang="en-US" sz="1600" dirty="0"/>
              <a:t>Vaccination reduces the risk of getting and spreading covid-19 and getting seriously ill if you do get COVID-19.</a:t>
            </a:r>
          </a:p>
          <a:p>
            <a:r>
              <a:rPr lang="en-US" sz="1600" dirty="0"/>
              <a:t>Vaccinating may protect the people around you, especially those around you that cannot get vaccinated.</a:t>
            </a:r>
          </a:p>
          <a:p>
            <a:r>
              <a:rPr lang="en-US" sz="1600" dirty="0"/>
              <a:t>Vaccines are for ages 12 and older.  12-17 year old will get the Pfizer.  Parental Consent needed for ages 12-15. </a:t>
            </a:r>
          </a:p>
          <a:p>
            <a:r>
              <a:rPr lang="en-US" sz="1600" dirty="0"/>
              <a:t>COVID vaccines are free and available just about anywhere.</a:t>
            </a:r>
          </a:p>
          <a:p>
            <a:r>
              <a:rPr lang="en-US" sz="1600" dirty="0"/>
              <a:t>Most COVID cases are in people who are not fully vaccinated.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23D96-D2D1-4376-9ED5-FA5A807DD4CC}"/>
              </a:ext>
            </a:extLst>
          </p:cNvPr>
          <p:cNvSpPr txBox="1"/>
          <p:nvPr/>
        </p:nvSpPr>
        <p:spPr>
          <a:xfrm>
            <a:off x="2286000" y="6081712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asnimnews.com/en/news/2020/07/21/2311186/new-covid-19-vaccine-induces-immune-respon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59445-2471-433C-82FB-2A96F47DCE52}"/>
              </a:ext>
            </a:extLst>
          </p:cNvPr>
          <p:cNvSpPr txBox="1">
            <a:spLocks/>
          </p:cNvSpPr>
          <p:nvPr/>
        </p:nvSpPr>
        <p:spPr>
          <a:xfrm>
            <a:off x="6096000" y="1402672"/>
            <a:ext cx="4865588" cy="446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body generally takes 2 weeks after vaccinating to build protection against the virus.</a:t>
            </a:r>
          </a:p>
          <a:p>
            <a:r>
              <a:rPr lang="en-US" sz="1600" dirty="0"/>
              <a:t>Booster doses are still in the process of being FDA approved.</a:t>
            </a:r>
          </a:p>
          <a:p>
            <a:r>
              <a:rPr lang="en-US" sz="1600" dirty="0"/>
              <a:t>Priority booster dosing:  healthcare workers, first responders, congregate living facilities, immunocompromised, immunosuppressed, and elderly.</a:t>
            </a:r>
          </a:p>
          <a:p>
            <a:r>
              <a:rPr lang="en-US" sz="1600" dirty="0"/>
              <a:t>Normal Side effects from the vaccine:  headache, tired, fever/chills, sore arm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15848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351</TotalTime>
  <Words>871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Castellar</vt:lpstr>
      <vt:lpstr>Tw Cen MT</vt:lpstr>
      <vt:lpstr>Wingdings</vt:lpstr>
      <vt:lpstr>Droplet</vt:lpstr>
      <vt:lpstr>Symptoms</vt:lpstr>
      <vt:lpstr>PowerPoint Presentation</vt:lpstr>
      <vt:lpstr>Outbreak vs cluster</vt:lpstr>
      <vt:lpstr>PowerPoint Presentation</vt:lpstr>
      <vt:lpstr>PowerPoint Presentation</vt:lpstr>
      <vt:lpstr>PowerPoint Presentation</vt:lpstr>
      <vt:lpstr>PowerPoint Presentation</vt:lpstr>
      <vt:lpstr>Preventing the spread of COVID</vt:lpstr>
      <vt:lpstr>Vaccines</vt:lpstr>
      <vt:lpstr>Reporting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Symptoms</dc:title>
  <dc:creator>Melinda Coleman</dc:creator>
  <cp:lastModifiedBy>Melinda Coleman</cp:lastModifiedBy>
  <cp:revision>32</cp:revision>
  <cp:lastPrinted>2021-08-25T19:51:26Z</cp:lastPrinted>
  <dcterms:created xsi:type="dcterms:W3CDTF">2021-08-25T18:35:10Z</dcterms:created>
  <dcterms:modified xsi:type="dcterms:W3CDTF">2021-09-20T20:50:44Z</dcterms:modified>
</cp:coreProperties>
</file>